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5"/>
    <p:sldMasterId id="2147483660" r:id="rId6"/>
  </p:sldMasterIdLst>
  <p:notesMasterIdLst>
    <p:notesMasterId r:id="rId23"/>
  </p:notesMasterIdLst>
  <p:handoutMasterIdLst>
    <p:handoutMasterId r:id="rId24"/>
  </p:handoutMasterIdLst>
  <p:sldIdLst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61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92"/>
    <a:srgbClr val="F3901D"/>
    <a:srgbClr val="00AEDB"/>
    <a:srgbClr val="00B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79" d="100"/>
          <a:sy n="79" d="100"/>
        </p:scale>
        <p:origin x="108" y="7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05" d="100"/>
          <a:sy n="105" d="100"/>
        </p:scale>
        <p:origin x="-2454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0E74B-1F4A-4B77-BBF3-68B0D29FA1C9}" type="datetimeFigureOut">
              <a:rPr lang="en-US" smtClean="0"/>
              <a:t>4/9/2016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73171-F2CF-4CD8-81F7-8D1F85C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143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44A53B-4F0D-4715-9A43-7F4869E1A962}" type="datetimeFigureOut">
              <a:rPr lang="en-US" smtClean="0"/>
              <a:t>4/9/2016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41D82-95AA-494E-9CE1-62CDE5A4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9511" y="6448251"/>
            <a:ext cx="504056" cy="365125"/>
          </a:xfrm>
          <a:prstGeom prst="rect">
            <a:avLst/>
          </a:prstGeom>
          <a:noFill/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943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14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9562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8377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2425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3232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4800600"/>
            <a:ext cx="8424936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3528" y="5367338"/>
            <a:ext cx="8424936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3879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1862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892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alphaModFix amt="59000"/>
            <a:lum/>
          </a:blip>
          <a:srcRect/>
          <a:stretch>
            <a:fillRect t="-11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6453336"/>
            <a:ext cx="963170" cy="298705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179512" y="6381328"/>
            <a:ext cx="87849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 userDrawn="1"/>
        </p:nvGrpSpPr>
        <p:grpSpPr>
          <a:xfrm>
            <a:off x="8669268" y="6441731"/>
            <a:ext cx="325615" cy="325615"/>
            <a:chOff x="4355976" y="4212141"/>
            <a:chExt cx="410936" cy="410936"/>
          </a:xfrm>
        </p:grpSpPr>
        <p:sp>
          <p:nvSpPr>
            <p:cNvPr id="12" name="Oval 11"/>
            <p:cNvSpPr/>
            <p:nvPr/>
          </p:nvSpPr>
          <p:spPr>
            <a:xfrm>
              <a:off x="4355976" y="4212141"/>
              <a:ext cx="410936" cy="410936"/>
            </a:xfrm>
            <a:prstGeom prst="ellipse">
              <a:avLst/>
            </a:prstGeom>
            <a:solidFill>
              <a:srgbClr val="00AEDB"/>
            </a:solidFill>
            <a:ln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bg-BG"/>
            </a:p>
          </p:txBody>
        </p:sp>
        <p:pic>
          <p:nvPicPr>
            <p:cNvPr id="13" name="Picture 12" descr="mouse-white.png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427414" y="4279505"/>
              <a:ext cx="292676" cy="292676"/>
            </a:xfrm>
            <a:prstGeom prst="rect">
              <a:avLst/>
            </a:prstGeom>
          </p:spPr>
        </p:pic>
      </p:grpSp>
      <p:sp>
        <p:nvSpPr>
          <p:cNvPr id="14" name="TextBox 13"/>
          <p:cNvSpPr txBox="1"/>
          <p:nvPr userDrawn="1"/>
        </p:nvSpPr>
        <p:spPr>
          <a:xfrm>
            <a:off x="6769765" y="6466476"/>
            <a:ext cx="19066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r-HR" sz="1400" b="1" smtClean="0">
                <a:solidFill>
                  <a:schemeClr val="tx1">
                    <a:lumMod val="65000"/>
                    <a:lumOff val="35000"/>
                  </a:schemeClr>
                </a:solidFill>
                <a:latin typeface="Lato Light" pitchFamily="34" charset="0"/>
              </a:rPr>
              <a:t>omniresources.com</a:t>
            </a:r>
            <a:endParaRPr lang="en-US" sz="1400" b="1">
              <a:solidFill>
                <a:schemeClr val="tx1">
                  <a:lumMod val="65000"/>
                  <a:lumOff val="35000"/>
                </a:schemeClr>
              </a:solidFill>
              <a:latin typeface="Lato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94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rgbClr val="00AEDB"/>
          </a:solidFill>
          <a:latin typeface="Bebas Neue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Tx/>
        <a:buBlip>
          <a:blip r:embed="rId14"/>
        </a:buBlip>
        <a:defRPr sz="32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Tx/>
        <a:buBlip>
          <a:blip r:embed="rId14"/>
        </a:buBlip>
        <a:defRPr sz="28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Tx/>
        <a:buBlip>
          <a:blip r:embed="rId14"/>
        </a:buBlip>
        <a:defRPr sz="24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Tx/>
        <a:buBlip>
          <a:blip r:embed="rId14"/>
        </a:buBlip>
        <a:defRPr sz="20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4"/>
        </a:buBlip>
        <a:defRPr sz="20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10819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rosack@gmail.com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104951" y="1338153"/>
            <a:ext cx="4934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Intro to </a:t>
            </a:r>
            <a:r>
              <a:rPr lang="en-US" sz="48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55876" y="2617748"/>
            <a:ext cx="2232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Mike </a:t>
            </a:r>
            <a:r>
              <a:rPr lang="en-US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Rosack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35896" y="3429000"/>
            <a:ext cx="1872208" cy="73866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  <a:hlinkClick r:id="rId3"/>
              </a:rPr>
              <a:t>mrosack@gmail.com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algn="ctr"/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github.com/mrosack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5280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8858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How does </a:t>
            </a:r>
            <a:r>
              <a:rPr lang="en-US" sz="40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 prevent overuse?</a:t>
            </a:r>
            <a:endParaRPr lang="en-US" sz="40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195285"/>
            <a:ext cx="4968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Gas!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5974" y="2296904"/>
            <a:ext cx="8568952" cy="1708160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Every operation performed in a smart contract costs “gas”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price of gas is variable, contracts specify how much they’re willing to pay for gas and miners can set how much they’ll accept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Currently the price of gas is 2/100,000,000 of an ether, but transactions can routinely take 100k gas.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Storing data on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also costs gas, storing a lot of data is prohibitively expensive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7475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53449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What are some examples of </a:t>
            </a:r>
            <a:r>
              <a:rPr lang="en-US" sz="48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 Applications?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62104" y="3068960"/>
            <a:ext cx="45822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http://dapps.ethercasts.com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40989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8858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So, how do I write an </a:t>
            </a:r>
            <a:r>
              <a:rPr lang="en-US" sz="4000" dirty="0" err="1" smtClean="0">
                <a:solidFill>
                  <a:srgbClr val="00AEDB"/>
                </a:solidFill>
                <a:latin typeface="Bebas Neue" pitchFamily="34" charset="0"/>
              </a:rPr>
              <a:t>Ethereu</a:t>
            </a:r>
            <a:r>
              <a:rPr lang="en-US" sz="4000" dirty="0" err="1" smtClean="0">
                <a:solidFill>
                  <a:srgbClr val="00AEDB"/>
                </a:solidFill>
                <a:latin typeface="Bebas Neue" pitchFamily="34" charset="0"/>
              </a:rPr>
              <a:t>m</a:t>
            </a:r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 app?</a:t>
            </a:r>
            <a:endParaRPr lang="en-US" sz="40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9798" y="1772816"/>
            <a:ext cx="8568952" cy="235449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There’s two main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clients, plus a new kid on the block…</a:t>
            </a:r>
          </a:p>
          <a:p>
            <a:pPr>
              <a:lnSpc>
                <a:spcPct val="150000"/>
              </a:lnSpc>
            </a:pP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Mix IDE: Graphical development environment for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user friendly but buggy and unstable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Geth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: Go-based command line implementation.  This is what real nodes on the network use to communicate, but can be a pain to install dependencies like the Solidity compiler.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Visual Studio!  Microsof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 has been making a push to have Azure be friendly to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applications, a project type was announced at Build 2016.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734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88580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What is an </a:t>
            </a:r>
            <a:r>
              <a:rPr lang="en-US" sz="40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r>
              <a:rPr lang="en-US" sz="4000" dirty="0" smtClean="0">
                <a:solidFill>
                  <a:srgbClr val="00AEDB"/>
                </a:solidFill>
                <a:latin typeface="Bebas Neue" pitchFamily="34" charset="0"/>
              </a:rPr>
              <a:t> App?</a:t>
            </a:r>
            <a:endParaRPr lang="en-US" sz="40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9798" y="1772816"/>
            <a:ext cx="8568952" cy="235449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Code is written in a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highis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level language called Solidity, compiled to bytecode.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Bytcode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can be included in a network transaction, this turns it into a smart contract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Contracts can call other contracts, and you can also send a transaction to the network to call a contract without any other bytecode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can also reference local methods on contracts without making transactions on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can create HTML /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Javascript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front ends to interact with contracts and send new transactions to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4632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534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DEMO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49100" y="3068960"/>
            <a:ext cx="1445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Mix IDE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0366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85344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DEMO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99692" y="3068960"/>
            <a:ext cx="5544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Azure </a:t>
            </a:r>
            <a:r>
              <a:rPr lang="en-US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Ethereum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 </a:t>
            </a:r>
            <a:r>
              <a:rPr lang="en-US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Quickstart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 / </a:t>
            </a:r>
            <a:r>
              <a:rPr lang="en-US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Geth</a:t>
            </a:r>
            <a:endParaRPr lang="en-US" sz="2800" dirty="0" smtClean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83220" y="4077072"/>
            <a:ext cx="817756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spc="-1" dirty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Bebas Neue"/>
                <a:ea typeface="Raleway"/>
              </a:rPr>
              <a:t>https://</a:t>
            </a:r>
            <a:r>
              <a:rPr lang="en-US" sz="1600" spc="-1" dirty="0" smtClean="0">
                <a:solidFill>
                  <a:srgbClr val="595959"/>
                </a:solidFill>
                <a:uFill>
                  <a:solidFill>
                    <a:srgbClr val="FFFFFF"/>
                  </a:solidFill>
                </a:uFill>
                <a:latin typeface="Bebas Neue"/>
                <a:ea typeface="Raleway"/>
              </a:rPr>
              <a:t>github.com/Azure/azure-quickstart-templates/tree/master/go-ethereum-on-ubuntu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288355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57" b="13967"/>
          <a:stretch/>
        </p:blipFill>
        <p:spPr>
          <a:xfrm>
            <a:off x="251520" y="4203137"/>
            <a:ext cx="8640960" cy="2322207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302552" y="1772816"/>
            <a:ext cx="2809251" cy="979989"/>
            <a:chOff x="302552" y="1772816"/>
            <a:chExt cx="2809251" cy="979989"/>
          </a:xfrm>
        </p:grpSpPr>
        <p:grpSp>
          <p:nvGrpSpPr>
            <p:cNvPr id="21" name="Group 20"/>
            <p:cNvGrpSpPr/>
            <p:nvPr/>
          </p:nvGrpSpPr>
          <p:grpSpPr>
            <a:xfrm>
              <a:off x="302552" y="1772816"/>
              <a:ext cx="308400" cy="308400"/>
              <a:chOff x="1893017" y="2297042"/>
              <a:chExt cx="410936" cy="410936"/>
            </a:xfrm>
          </p:grpSpPr>
          <p:sp>
            <p:nvSpPr>
              <p:cNvPr id="6" name="Oval 5"/>
              <p:cNvSpPr/>
              <p:nvPr/>
            </p:nvSpPr>
            <p:spPr>
              <a:xfrm>
                <a:off x="1893017" y="2297042"/>
                <a:ext cx="410936" cy="410936"/>
              </a:xfrm>
              <a:prstGeom prst="ellipse">
                <a:avLst/>
              </a:prstGeom>
              <a:solidFill>
                <a:srgbClr val="00AEDB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pic>
            <p:nvPicPr>
              <p:cNvPr id="7" name="Picture 6" descr="marker-white.png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1944285" y="2348880"/>
                <a:ext cx="308202" cy="308202"/>
              </a:xfrm>
              <a:prstGeom prst="rect">
                <a:avLst/>
              </a:prstGeom>
            </p:spPr>
          </p:pic>
        </p:grpSp>
        <p:sp>
          <p:nvSpPr>
            <p:cNvPr id="12" name="TextBox 11"/>
            <p:cNvSpPr txBox="1"/>
            <p:nvPr/>
          </p:nvSpPr>
          <p:spPr>
            <a:xfrm>
              <a:off x="755576" y="1798698"/>
              <a:ext cx="235622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cap="all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APPLETON/GREEN BAY</a:t>
              </a:r>
            </a:p>
            <a:p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4351 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College Avenue</a:t>
              </a:r>
              <a:b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</a:b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Suite 210</a:t>
              </a:r>
              <a:b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</a:b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Appleton, WI </a:t>
              </a:r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54914</a:t>
              </a:r>
              <a:endPara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pitchFamily="34" charset="0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14146" y="2954035"/>
            <a:ext cx="2602824" cy="979989"/>
            <a:chOff x="314146" y="2954035"/>
            <a:chExt cx="2602824" cy="979989"/>
          </a:xfrm>
        </p:grpSpPr>
        <p:sp>
          <p:nvSpPr>
            <p:cNvPr id="13" name="TextBox 12"/>
            <p:cNvSpPr txBox="1"/>
            <p:nvPr/>
          </p:nvSpPr>
          <p:spPr>
            <a:xfrm>
              <a:off x="756730" y="2979917"/>
              <a:ext cx="216024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cap="all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MADISON</a:t>
              </a:r>
              <a:endParaRPr lang="en-US" sz="1400" b="1" cap="all">
                <a:solidFill>
                  <a:schemeClr val="tx1">
                    <a:lumMod val="50000"/>
                    <a:lumOff val="50000"/>
                  </a:schemeClr>
                </a:solidFill>
                <a:latin typeface="Lato Light" pitchFamily="34" charset="0"/>
              </a:endParaRPr>
            </a:p>
            <a:p>
              <a:r>
                <a:rPr 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5250 </a:t>
              </a: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East Terrace </a:t>
              </a:r>
              <a:r>
                <a:rPr 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Drive</a:t>
              </a:r>
              <a:endParaRPr lang="hr-HR" sz="140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Light" pitchFamily="34" charset="0"/>
              </a:endParaRPr>
            </a:p>
            <a:p>
              <a:r>
                <a:rPr lang="en-US" sz="140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Suite </a:t>
              </a: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130</a:t>
              </a:r>
              <a:b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</a:br>
              <a:r>
                <a:rPr lang="en-US"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Madison, WI 53718</a:t>
              </a:r>
            </a:p>
          </p:txBody>
        </p:sp>
        <p:grpSp>
          <p:nvGrpSpPr>
            <p:cNvPr id="20" name="Group 19"/>
            <p:cNvGrpSpPr/>
            <p:nvPr/>
          </p:nvGrpSpPr>
          <p:grpSpPr>
            <a:xfrm>
              <a:off x="314146" y="2954035"/>
              <a:ext cx="308400" cy="308400"/>
              <a:chOff x="4392616" y="2276872"/>
              <a:chExt cx="410936" cy="410936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4392616" y="2276872"/>
                <a:ext cx="410936" cy="410936"/>
              </a:xfrm>
              <a:prstGeom prst="ellipse">
                <a:avLst/>
              </a:prstGeom>
              <a:solidFill>
                <a:srgbClr val="00AEDB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pic>
            <p:nvPicPr>
              <p:cNvPr id="17" name="Picture 16" descr="marker-white.png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4443884" y="2328710"/>
                <a:ext cx="308202" cy="308202"/>
              </a:xfrm>
              <a:prstGeom prst="rect">
                <a:avLst/>
              </a:prstGeom>
            </p:spPr>
          </p:pic>
        </p:grpSp>
      </p:grpSp>
      <p:grpSp>
        <p:nvGrpSpPr>
          <p:cNvPr id="26" name="Group 25"/>
          <p:cNvGrpSpPr/>
          <p:nvPr/>
        </p:nvGrpSpPr>
        <p:grpSpPr>
          <a:xfrm>
            <a:off x="353820" y="4084973"/>
            <a:ext cx="2344788" cy="1256988"/>
            <a:chOff x="353820" y="4084973"/>
            <a:chExt cx="2344788" cy="1256988"/>
          </a:xfrm>
        </p:grpSpPr>
        <p:sp>
          <p:nvSpPr>
            <p:cNvPr id="14" name="TextBox 13"/>
            <p:cNvSpPr txBox="1"/>
            <p:nvPr/>
          </p:nvSpPr>
          <p:spPr>
            <a:xfrm>
              <a:off x="755576" y="4110855"/>
              <a:ext cx="1943032" cy="123110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cap="all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MILWAUKEE</a:t>
              </a:r>
            </a:p>
            <a:p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2367 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N. Mayfair </a:t>
              </a:r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Road</a:t>
              </a:r>
              <a:endParaRPr lang="hr-HR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 Light" pitchFamily="34" charset="0"/>
              </a:endParaRPr>
            </a:p>
            <a:p>
              <a:r>
                <a:rPr 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Suite </a:t>
              </a: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200</a:t>
              </a:r>
              <a:b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</a:br>
              <a:r>
                <a:rPr 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Light" pitchFamily="34" charset="0"/>
                </a:rPr>
                <a:t>Wauwatosa, WI 53226</a:t>
              </a:r>
            </a:p>
            <a:p>
              <a:endParaRPr lang="en-US" dirty="0"/>
            </a:p>
          </p:txBody>
        </p:sp>
        <p:grpSp>
          <p:nvGrpSpPr>
            <p:cNvPr id="22" name="Group 21"/>
            <p:cNvGrpSpPr/>
            <p:nvPr/>
          </p:nvGrpSpPr>
          <p:grpSpPr>
            <a:xfrm>
              <a:off x="353820" y="4084973"/>
              <a:ext cx="308400" cy="308400"/>
              <a:chOff x="6336174" y="2322241"/>
              <a:chExt cx="410936" cy="410936"/>
            </a:xfrm>
          </p:grpSpPr>
          <p:sp>
            <p:nvSpPr>
              <p:cNvPr id="18" name="Oval 17"/>
              <p:cNvSpPr/>
              <p:nvPr/>
            </p:nvSpPr>
            <p:spPr>
              <a:xfrm>
                <a:off x="6336174" y="2322241"/>
                <a:ext cx="410936" cy="410936"/>
              </a:xfrm>
              <a:prstGeom prst="ellipse">
                <a:avLst/>
              </a:prstGeom>
              <a:solidFill>
                <a:srgbClr val="00AEDB"/>
              </a:solidFill>
              <a:ln>
                <a:solidFill>
                  <a:schemeClr val="bg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bg-BG"/>
              </a:p>
            </p:txBody>
          </p:sp>
          <p:pic>
            <p:nvPicPr>
              <p:cNvPr id="19" name="Picture 18" descr="marker-white.png"/>
              <p:cNvPicPr>
                <a:picLocks noChangeAspect="1"/>
              </p:cNvPicPr>
              <p:nvPr/>
            </p:nvPicPr>
            <p:blipFill>
              <a:blip r:embed="rId3" cstate="print"/>
              <a:stretch>
                <a:fillRect/>
              </a:stretch>
            </p:blipFill>
            <p:spPr>
              <a:xfrm>
                <a:off x="6387442" y="2374079"/>
                <a:ext cx="308202" cy="308202"/>
              </a:xfrm>
              <a:prstGeom prst="rect">
                <a:avLst/>
              </a:prstGeom>
            </p:spPr>
          </p:pic>
        </p:grpSp>
      </p:grpSp>
      <p:sp>
        <p:nvSpPr>
          <p:cNvPr id="28" name="TextBox 27"/>
          <p:cNvSpPr txBox="1"/>
          <p:nvPr/>
        </p:nvSpPr>
        <p:spPr>
          <a:xfrm>
            <a:off x="4932040" y="2992938"/>
            <a:ext cx="37444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r-HR" sz="4800" smtClean="0">
                <a:solidFill>
                  <a:srgbClr val="00AEDB"/>
                </a:solidFill>
                <a:latin typeface="Bebas Neue" pitchFamily="34" charset="0"/>
              </a:rPr>
              <a:t>Thank you!</a:t>
            </a:r>
            <a:endParaRPr lang="en-US" sz="4800">
              <a:solidFill>
                <a:srgbClr val="00AEDB"/>
              </a:solidFill>
              <a:latin typeface="Bebas Neue" pitchFamily="34" charset="0"/>
            </a:endParaRP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226393"/>
            <a:ext cx="4474094" cy="1121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9333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5" y="260648"/>
            <a:ext cx="432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Quick Intro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528" y="1857890"/>
            <a:ext cx="8568952" cy="138499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About me – Excited about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tech, haven’t done anything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userful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with it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just recently became “stable”, but a lot of the tooling is still very primitive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Killer app hasn’t been written yet, and maybe not even dreamed of yet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Please ask questions!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25743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68748" y="260648"/>
            <a:ext cx="860650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Bitcoin introduced the </a:t>
            </a:r>
            <a:r>
              <a:rPr lang="en-US" sz="4800" dirty="0" err="1" smtClean="0">
                <a:solidFill>
                  <a:srgbClr val="00AEDB"/>
                </a:solidFill>
                <a:latin typeface="Bebas Neue" pitchFamily="34" charset="0"/>
              </a:rPr>
              <a:t>Blockchain</a:t>
            </a:r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 to the world…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99091" y="5473383"/>
            <a:ext cx="53458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But what really is a </a:t>
            </a:r>
            <a:r>
              <a:rPr lang="en-US" sz="2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blockchain</a:t>
            </a:r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?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  <p:pic>
        <p:nvPicPr>
          <p:cNvPr id="1026" name="Picture 2" descr="https://bitcoin.org/img/icons/opengrap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315" y="1830308"/>
            <a:ext cx="3461370" cy="3461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35031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5" y="260648"/>
            <a:ext cx="432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Shared Ledger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528" y="1857890"/>
            <a:ext cx="8568952" cy="138499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Global peer-to-peer network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Decentralized – no one controls the network, no one needs to be trusted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Transparent – every member of the network can see every transaction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Anonymous (but not untraceable)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8022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5" y="260648"/>
            <a:ext cx="432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Blocks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1979" y="1628800"/>
            <a:ext cx="8568952" cy="267765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 “block” is a group of transactions, anyone can submit a transaction to the network to be included in a block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Blocks are “mined” by searching for a hash of all the transactions n the block with an appropriate number of leading zeroes (“proof of work”), once network agrees that a block is valid work begins on the next bock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Difficulty is adjusted to target a stable block generation time (15 minutes for Bitcoin)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hash of the previous block is included in the current block, creating the “chain”.  Because of this it’s impossible to forge any block without forging them all!</a:t>
            </a:r>
          </a:p>
        </p:txBody>
      </p:sp>
    </p:spTree>
    <p:extLst>
      <p:ext uri="{BB962C8B-B14F-4D97-AF65-F5344CB8AC3E}">
        <p14:creationId xmlns:p14="http://schemas.microsoft.com/office/powerpoint/2010/main" val="9375474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59422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Accounts (“Wallets”)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5974" y="2204864"/>
            <a:ext cx="8568952" cy="138499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An account is simply a public/private key pair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To submit a transaction to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it must be signed with the private key of the account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Obviously, losing your private key or having it stolen is irrecoverable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Transactions are validated by miners so you can’t just send anything to the chain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82395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59422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That’s Great!  But…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5974" y="1988840"/>
            <a:ext cx="8568952" cy="300082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Bitcoin solved a very specific case of what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blockchains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could be used for.</a:t>
            </a:r>
          </a:p>
          <a:p>
            <a:pPr>
              <a:lnSpc>
                <a:spcPct val="150000"/>
              </a:lnSpc>
            </a:pP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Bitcoins can be transferred without having to trust anyone, but what if you want to conditionally send bitcoins?  Who do you trust to escrow?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 global shared ledger is useful far beyond financial transactions:</a:t>
            </a:r>
          </a:p>
          <a:p>
            <a:pPr marL="742950" lvl="1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Transparent voting / decentralized organizations</a:t>
            </a:r>
          </a:p>
          <a:p>
            <a:pPr marL="742950" lvl="1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Notarization (proof of ownership)</a:t>
            </a:r>
          </a:p>
          <a:p>
            <a:pPr marL="742950" lvl="1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Prediction markets</a:t>
            </a:r>
          </a:p>
          <a:p>
            <a:pPr marL="742950" lvl="1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IOT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7850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260648"/>
            <a:ext cx="62302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Introducing </a:t>
            </a:r>
            <a:r>
              <a:rPr lang="en-US" sz="48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5974" y="2413338"/>
            <a:ext cx="4070002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Turing complete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: allows “Smart Contracts” to run on the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blockchain</a:t>
            </a:r>
            <a:endParaRPr lang="en-US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Integrates well with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Javascript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allowing development of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-based web applications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15 second block time target</a:t>
            </a:r>
          </a:p>
        </p:txBody>
      </p:sp>
      <p:pic>
        <p:nvPicPr>
          <p:cNvPr id="5" name="Picture 4"/>
          <p:cNvPicPr/>
          <p:nvPr/>
        </p:nvPicPr>
        <p:blipFill>
          <a:blip r:embed="rId3"/>
          <a:stretch/>
        </p:blipFill>
        <p:spPr>
          <a:xfrm>
            <a:off x="4381920" y="1552860"/>
            <a:ext cx="4761720" cy="375228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830491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4005064"/>
            <a:ext cx="5684271" cy="22216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5974" y="260648"/>
            <a:ext cx="88580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But why do we need </a:t>
            </a:r>
            <a:r>
              <a:rPr lang="en-US" sz="4800" dirty="0" err="1" smtClean="0">
                <a:solidFill>
                  <a:srgbClr val="00AEDB"/>
                </a:solidFill>
                <a:latin typeface="Bebas Neue" pitchFamily="34" charset="0"/>
              </a:rPr>
              <a:t>Ethereum</a:t>
            </a:r>
            <a:r>
              <a:rPr lang="en-US" sz="4800" dirty="0" smtClean="0">
                <a:solidFill>
                  <a:srgbClr val="00AEDB"/>
                </a:solidFill>
                <a:latin typeface="Bebas Neue" pitchFamily="34" charset="0"/>
              </a:rPr>
              <a:t>?</a:t>
            </a:r>
            <a:endParaRPr lang="en-US" sz="4800" dirty="0">
              <a:solidFill>
                <a:srgbClr val="00AEDB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195285"/>
            <a:ext cx="49685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Can’t we just extend Bitcoin?</a:t>
            </a:r>
            <a:endParaRPr lang="en-US" sz="2800" dirty="0">
              <a:solidFill>
                <a:schemeClr val="tx1">
                  <a:lumMod val="65000"/>
                  <a:lumOff val="35000"/>
                </a:schemeClr>
              </a:solidFill>
              <a:latin typeface="Bebas Neue" pitchFamily="34" charset="0"/>
              <a:ea typeface="Raleway" pitchFamily="2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528" y="1857890"/>
            <a:ext cx="8568952" cy="2139047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People have been having this argument since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was announced…</a:t>
            </a:r>
            <a:endParaRPr lang="hr-HR" sz="1400" dirty="0" smtClean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Bitcoin does have a scripting language, but it’s not fully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turing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complete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Lots of people are working on using Bitcoin “sidechains” to implement smart contracts (Counterparty is the most mature, Rootstock is the new hotness)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It may one day be just as easy to do smart contracts with Bitcoin as it is with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but that day isn’t today, and </a:t>
            </a:r>
            <a:r>
              <a:rPr lang="en-US" sz="14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Ethereum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is here already!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0472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theme/theme1.xml><?xml version="1.0" encoding="utf-8"?>
<a:theme xmlns:a="http://schemas.openxmlformats.org/drawingml/2006/main" name="Omni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mni Theme">
      <a:majorFont>
        <a:latin typeface="Bebas Neue"/>
        <a:ea typeface=""/>
        <a:cs typeface=""/>
      </a:majorFont>
      <a:minorFont>
        <a:latin typeface="Lato-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mni - General Presentation Template" id="{14EFE0C9-DD71-4AF9-A5E0-B6BB1713FA16}" vid="{3DE1A777-F504-4381-A2B5-93EED9C7A015}"/>
    </a:ext>
  </a:extLst>
</a:theme>
</file>

<file path=ppt/theme/theme2.xml><?xml version="1.0" encoding="utf-8"?>
<a:theme xmlns:a="http://schemas.openxmlformats.org/drawingml/2006/main" name="First Slide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mni - General Presentation Template" id="{14EFE0C9-DD71-4AF9-A5E0-B6BB1713FA16}" vid="{EB098C93-16F5-4771-A9CA-2D6C1D022652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401d87b-50bb-41a2-9713-b7b86698e2db">EFQR575P25AT-62-25</_dlc_DocId>
    <_dlc_DocIdUrl xmlns="7401d87b-50bb-41a2-9713-b7b86698e2db">
      <Url>https://bp.omniresources.com/BP/OmniU/_layouts/DocIdRedir.aspx?ID=EFQR575P25AT-62-25</Url>
      <Description>EFQR575P25AT-62-25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771CBA9B8D7D4EAB55348E11CDFA3F" ma:contentTypeVersion="0" ma:contentTypeDescription="Create a new document." ma:contentTypeScope="" ma:versionID="737d2cda4fb8d122403c9d88c2c61ddf">
  <xsd:schema xmlns:xsd="http://www.w3.org/2001/XMLSchema" xmlns:xs="http://www.w3.org/2001/XMLSchema" xmlns:p="http://schemas.microsoft.com/office/2006/metadata/properties" xmlns:ns2="7401d87b-50bb-41a2-9713-b7b86698e2db" targetNamespace="http://schemas.microsoft.com/office/2006/metadata/properties" ma:root="true" ma:fieldsID="6839f2fdccd6add0742fc31a91a2d782" ns2:_="">
    <xsd:import namespace="7401d87b-50bb-41a2-9713-b7b86698e2d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01d87b-50bb-41a2-9713-b7b86698e2db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4F3F1F-3FD2-4A9E-AAC9-97B5726D98C7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E865A6CB-A932-4293-84CD-E6885CA68597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7401d87b-50bb-41a2-9713-b7b86698e2db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B50B1583-FDE3-455F-A572-F3C3C39EF055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EDE21EA9-E00C-49B8-BF39-52C1E0E9CF5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01d87b-50bb-41a2-9713-b7b86698e2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425</TotalTime>
  <Words>800</Words>
  <Application>Microsoft Office PowerPoint</Application>
  <PresentationFormat>On-screen Show (4:3)</PresentationFormat>
  <Paragraphs>81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Bebas Neue</vt:lpstr>
      <vt:lpstr>Calibri</vt:lpstr>
      <vt:lpstr>Lato</vt:lpstr>
      <vt:lpstr>Lato Light</vt:lpstr>
      <vt:lpstr>Lato-Light</vt:lpstr>
      <vt:lpstr>Open Sans Light</vt:lpstr>
      <vt:lpstr>Raleway</vt:lpstr>
      <vt:lpstr>Omni Theme</vt:lpstr>
      <vt:lpstr>First Slide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ubu</dc:creator>
  <cp:lastModifiedBy>mrosack</cp:lastModifiedBy>
  <cp:revision>39</cp:revision>
  <dcterms:created xsi:type="dcterms:W3CDTF">2015-01-28T17:34:31Z</dcterms:created>
  <dcterms:modified xsi:type="dcterms:W3CDTF">2016-04-09T16:52:45Z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860882fe-8653-4964-b108-1826c43834cf</vt:lpwstr>
  </property>
  <property fmtid="{D5CDD505-2E9C-101B-9397-08002B2CF9AE}" pid="3" name="ContentTypeId">
    <vt:lpwstr>0x01010035771CBA9B8D7D4EAB55348E11CDFA3F</vt:lpwstr>
  </property>
</Properties>
</file>

<file path=docProps/thumbnail.jpeg>
</file>